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55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117" d="100"/>
          <a:sy n="117" d="100"/>
        </p:scale>
        <p:origin x="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945F1-C783-F775-D60D-B3A6DD441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1C894-9BC2-C264-37BA-AFAA980D3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7BB2A-9F8E-9471-2A4C-2222754A1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EBBA-308F-B94B-96F1-0383FCB88212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CBD41-8F95-4B7E-2BF7-F3C3D12E6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7AE4D-AAB8-C0FB-95D4-BB21AFB3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CAA3-E1F6-5A4C-A715-E27F2AF5F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0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2135F-AEA3-271C-0C85-9D0017804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EE98F5-2278-6A2E-CE90-50A01309B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589FE-4423-25E1-5C26-26E6725A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EBBA-308F-B94B-96F1-0383FCB88212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8FE68-D681-4FC1-E163-A12DF2C6E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5E8E9-FF58-B5B7-4115-847FA4BC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CAA3-E1F6-5A4C-A715-E27F2AF5F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5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C1E18E-DBE4-30E9-ECB2-0B0818A9D5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4D913-AE80-5060-4CE7-C9E74642A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231E6-FC64-ACE5-8164-B10549F1B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EBBA-308F-B94B-96F1-0383FCB88212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482F0-7D9D-452E-7791-E888562E8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762F2-C983-6F65-54A0-1B9B1FD64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CAA3-E1F6-5A4C-A715-E27F2AF5F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3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2D50-8FA3-3122-E778-3A34ADCBA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F0530-AC5B-0885-BDAC-D70192514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9EBBA-C629-125C-647B-FA231A058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EBBA-308F-B94B-96F1-0383FCB88212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2C249-7CED-6ED0-1F25-A642D9067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31D4A-B79D-E504-E300-0CD84841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CAA3-E1F6-5A4C-A715-E27F2AF5F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37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4757-DC44-3F0F-1D52-D9A9D2EC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2E34D-E9A8-F989-BE46-C9283B7D8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A66E7-71A2-A21F-5341-5F1CC4B29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EBBA-308F-B94B-96F1-0383FCB88212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AFB24-4170-513B-2694-A633FE8F6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0AEFB-9B87-19EB-65EF-13607D439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CAA3-E1F6-5A4C-A715-E27F2AF5F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52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F4F86-A683-7F95-C7C8-1333D66EC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9B340-C6D9-DFF0-B1AF-2696F71388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26F3F-67CB-C9F6-6809-9E623313F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D62D7-58AB-31D0-5755-F2D664ACB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EBBA-308F-B94B-96F1-0383FCB88212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076DE-8871-E617-1D58-C6BD13D43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3AE57-F2FC-B98C-2BCF-C2B593D3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CAA3-E1F6-5A4C-A715-E27F2AF5F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1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8DC03-C5CA-59A8-256A-76C976D1B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5CA8C-2F26-19B0-920D-E0CD926E6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1CE6D-9F9E-DB67-B17B-FA7AD2399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E2F680-D830-C9A7-00A9-058BCBB7FA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218B81-657B-FB85-F8DC-2A2A77182C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3F41CC-BEA0-87FB-2CFE-19B44E900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EBBA-308F-B94B-96F1-0383FCB88212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1F308-D771-A8D4-DF38-CF6D1412C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130F38-BD61-7E37-DDC4-37F0646E9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CAA3-E1F6-5A4C-A715-E27F2AF5F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4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7516-6739-B8DC-02EA-96EFA7E1B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12F55-DAEA-A9C5-72BD-A31E396D6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EBBA-308F-B94B-96F1-0383FCB88212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031DD-E3CE-9BE8-0597-AFDBB96ED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32B94-9673-7D05-353D-70878383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CAA3-E1F6-5A4C-A715-E27F2AF5F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1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6D1AA2-EA8D-E4C0-CD10-F8C4950D6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EBBA-308F-B94B-96F1-0383FCB88212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C8F64-D28D-5DDB-A196-A4F75906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227B9-D61F-4A36-2BDF-792FB296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CAA3-E1F6-5A4C-A715-E27F2AF5F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1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B6F3-6D69-5BD8-2A9F-E2A98BF71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90B80-337C-BEDF-BD16-70F7A3E20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DE81C-992E-CC15-BE9F-AFB5BFFD2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CBA5E-C858-BFD4-4018-3BFC1F925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EBBA-308F-B94B-96F1-0383FCB88212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3A829-9AF4-F650-2A9B-953837470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81B695-EE5D-B8D3-F8AD-4394582D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CAA3-E1F6-5A4C-A715-E27F2AF5F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13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703-728F-DDF1-4359-F4330CF57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E89799-18A4-7D3A-C14D-04D4E48158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DEB1A-285B-063A-857C-A1423C4CE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F26B9-2E5B-9F0A-7DBC-90792DE98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EBBA-308F-B94B-96F1-0383FCB88212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D1EBB-55FD-18C2-8ACF-BABED256D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E5822-8454-18EB-8518-FA65B56E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CAA3-E1F6-5A4C-A715-E27F2AF5F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4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6B987E-ABEC-03FB-9078-6CAB456A9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5982-9D6B-415E-A50E-32C0A3D68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81070-3F31-A888-F6C6-769D8B530B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36EBBA-308F-B94B-96F1-0383FCB88212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E827E-98D9-1B6D-1958-7DD62CC21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5E92D-A91B-A7DB-28FD-D5015D37B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31CAA3-E1F6-5A4C-A715-E27F2AF5F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769ED94E-2FAC-304B-995E-420C385AC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496" y="3027770"/>
            <a:ext cx="7443460" cy="3347236"/>
          </a:xfrm>
          <a:prstGeom prst="rect">
            <a:avLst/>
          </a:prstGeom>
        </p:spPr>
      </p:pic>
      <p:pic>
        <p:nvPicPr>
          <p:cNvPr id="8" name="Picture 6" descr="A star filled sky&#10;&#10;Description automatically generated">
            <a:extLst>
              <a:ext uri="{FF2B5EF4-FFF2-40B4-BE49-F238E27FC236}">
                <a16:creationId xmlns:a16="http://schemas.microsoft.com/office/drawing/2014/main" id="{5DCDC5D2-279D-C946-B5AB-B29CF7652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265" y="1652747"/>
            <a:ext cx="1071710" cy="1290426"/>
          </a:xfrm>
          <a:prstGeom prst="rect">
            <a:avLst/>
          </a:prstGeom>
        </p:spPr>
      </p:pic>
      <p:pic>
        <p:nvPicPr>
          <p:cNvPr id="9" name="Picture 8" descr="A picture containing orange, object, light, sitting&#10;&#10;Description automatically generated">
            <a:extLst>
              <a:ext uri="{FF2B5EF4-FFF2-40B4-BE49-F238E27FC236}">
                <a16:creationId xmlns:a16="http://schemas.microsoft.com/office/drawing/2014/main" id="{B213E300-EDAC-AA49-912B-ECB42F5B0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177" y="1652747"/>
            <a:ext cx="1071710" cy="1290426"/>
          </a:xfrm>
          <a:prstGeom prst="rect">
            <a:avLst/>
          </a:prstGeom>
        </p:spPr>
      </p:pic>
      <p:pic>
        <p:nvPicPr>
          <p:cNvPr id="10" name="Picture 14" descr="A sunset in the background&#10;&#10;Description automatically generated">
            <a:extLst>
              <a:ext uri="{FF2B5EF4-FFF2-40B4-BE49-F238E27FC236}">
                <a16:creationId xmlns:a16="http://schemas.microsoft.com/office/drawing/2014/main" id="{787C1CE3-D7EF-4A49-AE10-3928CDCAC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302" y="1652747"/>
            <a:ext cx="1071710" cy="1290426"/>
          </a:xfrm>
          <a:prstGeom prst="rect">
            <a:avLst/>
          </a:prstGeom>
        </p:spPr>
      </p:pic>
      <p:pic>
        <p:nvPicPr>
          <p:cNvPr id="11" name="Picture 16" descr="A sunset in the background&#10;&#10;Description automatically generated">
            <a:extLst>
              <a:ext uri="{FF2B5EF4-FFF2-40B4-BE49-F238E27FC236}">
                <a16:creationId xmlns:a16="http://schemas.microsoft.com/office/drawing/2014/main" id="{09D81230-E388-E444-933C-7034081C9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7214" y="1652747"/>
            <a:ext cx="1071710" cy="1290426"/>
          </a:xfrm>
          <a:prstGeom prst="rect">
            <a:avLst/>
          </a:prstGeom>
        </p:spPr>
      </p:pic>
      <p:pic>
        <p:nvPicPr>
          <p:cNvPr id="12" name="Picture 18" descr="A star filled sky&#10;&#10;Description automatically generated">
            <a:extLst>
              <a:ext uri="{FF2B5EF4-FFF2-40B4-BE49-F238E27FC236}">
                <a16:creationId xmlns:a16="http://schemas.microsoft.com/office/drawing/2014/main" id="{F7455C08-D279-4D4C-ACED-5DBF2BDEE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3340" y="1652747"/>
            <a:ext cx="1071710" cy="1290426"/>
          </a:xfrm>
          <a:prstGeom prst="rect">
            <a:avLst/>
          </a:prstGeom>
        </p:spPr>
      </p:pic>
      <p:pic>
        <p:nvPicPr>
          <p:cNvPr id="13" name="Picture 20" descr="A sunset in the background&#10;&#10;Description automatically generated">
            <a:extLst>
              <a:ext uri="{FF2B5EF4-FFF2-40B4-BE49-F238E27FC236}">
                <a16:creationId xmlns:a16="http://schemas.microsoft.com/office/drawing/2014/main" id="{6C4BE3A1-371C-BF4B-9B4C-73E50557FC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6706" y="1652747"/>
            <a:ext cx="1071710" cy="1290426"/>
          </a:xfrm>
          <a:prstGeom prst="rect">
            <a:avLst/>
          </a:prstGeom>
        </p:spPr>
      </p:pic>
      <p:cxnSp>
        <p:nvCxnSpPr>
          <p:cNvPr id="17" name="Straight Arrow Connector 26">
            <a:extLst>
              <a:ext uri="{FF2B5EF4-FFF2-40B4-BE49-F238E27FC236}">
                <a16:creationId xmlns:a16="http://schemas.microsoft.com/office/drawing/2014/main" id="{F42A200A-89EB-0642-8111-F3C68F8B0471}"/>
              </a:ext>
            </a:extLst>
          </p:cNvPr>
          <p:cNvCxnSpPr>
            <a:cxnSpLocks/>
          </p:cNvCxnSpPr>
          <p:nvPr/>
        </p:nvCxnSpPr>
        <p:spPr>
          <a:xfrm flipH="1">
            <a:off x="5316750" y="1943100"/>
            <a:ext cx="420259" cy="3213987"/>
          </a:xfrm>
          <a:prstGeom prst="straightConnector1">
            <a:avLst/>
          </a:prstGeom>
          <a:ln w="38100">
            <a:solidFill>
              <a:schemeClr val="tx1"/>
            </a:solidFill>
            <a:headEnd type="oval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8">
            <a:extLst>
              <a:ext uri="{FF2B5EF4-FFF2-40B4-BE49-F238E27FC236}">
                <a16:creationId xmlns:a16="http://schemas.microsoft.com/office/drawing/2014/main" id="{FF6BACF2-20B2-F644-8605-1AE49E472403}"/>
              </a:ext>
            </a:extLst>
          </p:cNvPr>
          <p:cNvCxnSpPr>
            <a:cxnSpLocks/>
          </p:cNvCxnSpPr>
          <p:nvPr/>
        </p:nvCxnSpPr>
        <p:spPr>
          <a:xfrm flipH="1">
            <a:off x="8454780" y="1965960"/>
            <a:ext cx="94860" cy="2320648"/>
          </a:xfrm>
          <a:prstGeom prst="straightConnector1">
            <a:avLst/>
          </a:prstGeom>
          <a:ln w="38100">
            <a:solidFill>
              <a:schemeClr val="tx1"/>
            </a:solidFill>
            <a:headEnd type="oval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30">
            <a:extLst>
              <a:ext uri="{FF2B5EF4-FFF2-40B4-BE49-F238E27FC236}">
                <a16:creationId xmlns:a16="http://schemas.microsoft.com/office/drawing/2014/main" id="{C30D78EF-F80A-E44F-B21A-E1931AA5A0DD}"/>
              </a:ext>
            </a:extLst>
          </p:cNvPr>
          <p:cNvCxnSpPr>
            <a:cxnSpLocks/>
          </p:cNvCxnSpPr>
          <p:nvPr/>
        </p:nvCxnSpPr>
        <p:spPr>
          <a:xfrm flipH="1">
            <a:off x="10887478" y="1943100"/>
            <a:ext cx="489182" cy="3610519"/>
          </a:xfrm>
          <a:prstGeom prst="straightConnector1">
            <a:avLst/>
          </a:prstGeom>
          <a:ln w="38100">
            <a:solidFill>
              <a:schemeClr val="tx1"/>
            </a:solidFill>
            <a:headEnd type="oval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37">
            <a:extLst>
              <a:ext uri="{FF2B5EF4-FFF2-40B4-BE49-F238E27FC236}">
                <a16:creationId xmlns:a16="http://schemas.microsoft.com/office/drawing/2014/main" id="{A5FF2949-A49E-3D46-8DF6-A4E6447570E3}"/>
              </a:ext>
            </a:extLst>
          </p:cNvPr>
          <p:cNvSpPr txBox="1"/>
          <p:nvPr/>
        </p:nvSpPr>
        <p:spPr>
          <a:xfrm>
            <a:off x="4845426" y="1340015"/>
            <a:ext cx="1377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Ground</a:t>
            </a:r>
            <a:r>
              <a:rPr lang="zh-CN" altLang="en-US" sz="1600" dirty="0"/>
              <a:t> </a:t>
            </a:r>
            <a:r>
              <a:rPr lang="en-US" altLang="zh-CN" sz="1600" dirty="0"/>
              <a:t>Truth</a:t>
            </a:r>
            <a:endParaRPr lang="en-US" sz="1600" dirty="0"/>
          </a:p>
        </p:txBody>
      </p:sp>
      <p:sp>
        <p:nvSpPr>
          <p:cNvPr id="21" name="TextBox 38">
            <a:extLst>
              <a:ext uri="{FF2B5EF4-FFF2-40B4-BE49-F238E27FC236}">
                <a16:creationId xmlns:a16="http://schemas.microsoft.com/office/drawing/2014/main" id="{A1B9A67A-0ED2-8047-819A-A96186EF936D}"/>
              </a:ext>
            </a:extLst>
          </p:cNvPr>
          <p:cNvSpPr txBox="1"/>
          <p:nvPr/>
        </p:nvSpPr>
        <p:spPr>
          <a:xfrm>
            <a:off x="3678636" y="1337758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</a:t>
            </a:r>
            <a:r>
              <a:rPr lang="en-US" altLang="zh-CN" sz="1600" dirty="0"/>
              <a:t>stimated</a:t>
            </a:r>
            <a:endParaRPr lang="en-US" sz="1600" dirty="0"/>
          </a:p>
        </p:txBody>
      </p:sp>
      <p:sp>
        <p:nvSpPr>
          <p:cNvPr id="22" name="TextBox 39">
            <a:extLst>
              <a:ext uri="{FF2B5EF4-FFF2-40B4-BE49-F238E27FC236}">
                <a16:creationId xmlns:a16="http://schemas.microsoft.com/office/drawing/2014/main" id="{36FE5B3D-3037-E045-90B0-B44C79DB550D}"/>
              </a:ext>
            </a:extLst>
          </p:cNvPr>
          <p:cNvSpPr txBox="1"/>
          <p:nvPr/>
        </p:nvSpPr>
        <p:spPr>
          <a:xfrm>
            <a:off x="7663626" y="1344672"/>
            <a:ext cx="1377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Ground</a:t>
            </a:r>
            <a:r>
              <a:rPr lang="zh-CN" altLang="en-US" sz="1600" dirty="0"/>
              <a:t> </a:t>
            </a:r>
            <a:r>
              <a:rPr lang="en-US" altLang="zh-CN" sz="1600" dirty="0"/>
              <a:t>Truth</a:t>
            </a:r>
            <a:endParaRPr lang="en-US" sz="1600" dirty="0"/>
          </a:p>
        </p:txBody>
      </p:sp>
      <p:sp>
        <p:nvSpPr>
          <p:cNvPr id="23" name="TextBox 40">
            <a:extLst>
              <a:ext uri="{FF2B5EF4-FFF2-40B4-BE49-F238E27FC236}">
                <a16:creationId xmlns:a16="http://schemas.microsoft.com/office/drawing/2014/main" id="{68D4C4D6-3F44-B943-A147-3FD372A8B399}"/>
              </a:ext>
            </a:extLst>
          </p:cNvPr>
          <p:cNvSpPr txBox="1"/>
          <p:nvPr/>
        </p:nvSpPr>
        <p:spPr>
          <a:xfrm>
            <a:off x="6476482" y="1337755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</a:t>
            </a:r>
            <a:r>
              <a:rPr lang="en-US" altLang="zh-CN" sz="1600" dirty="0"/>
              <a:t>stimated</a:t>
            </a:r>
            <a:endParaRPr lang="en-US" sz="1600" dirty="0"/>
          </a:p>
        </p:txBody>
      </p:sp>
      <p:sp>
        <p:nvSpPr>
          <p:cNvPr id="24" name="TextBox 41">
            <a:extLst>
              <a:ext uri="{FF2B5EF4-FFF2-40B4-BE49-F238E27FC236}">
                <a16:creationId xmlns:a16="http://schemas.microsoft.com/office/drawing/2014/main" id="{07C01D8A-2591-B34B-B357-772EBD9F4E64}"/>
              </a:ext>
            </a:extLst>
          </p:cNvPr>
          <p:cNvSpPr txBox="1"/>
          <p:nvPr/>
        </p:nvSpPr>
        <p:spPr>
          <a:xfrm>
            <a:off x="10499056" y="1337755"/>
            <a:ext cx="1377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Ground</a:t>
            </a:r>
            <a:r>
              <a:rPr lang="zh-CN" altLang="en-US" sz="1600" dirty="0"/>
              <a:t> </a:t>
            </a:r>
            <a:r>
              <a:rPr lang="en-US" altLang="zh-CN" sz="1600" dirty="0"/>
              <a:t>Truth</a:t>
            </a:r>
            <a:endParaRPr lang="en-US" sz="1600" dirty="0"/>
          </a:p>
        </p:txBody>
      </p:sp>
      <p:sp>
        <p:nvSpPr>
          <p:cNvPr id="25" name="TextBox 42">
            <a:extLst>
              <a:ext uri="{FF2B5EF4-FFF2-40B4-BE49-F238E27FC236}">
                <a16:creationId xmlns:a16="http://schemas.microsoft.com/office/drawing/2014/main" id="{119500B8-FB90-5841-B183-AEB3551A0FF3}"/>
              </a:ext>
            </a:extLst>
          </p:cNvPr>
          <p:cNvSpPr txBox="1"/>
          <p:nvPr/>
        </p:nvSpPr>
        <p:spPr>
          <a:xfrm>
            <a:off x="9310482" y="1337755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</a:t>
            </a:r>
            <a:r>
              <a:rPr lang="en-US" altLang="zh-CN" sz="1600" dirty="0"/>
              <a:t>stimated</a:t>
            </a:r>
            <a:endParaRPr lang="en-US" sz="1600" dirty="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2686" y="3820697"/>
            <a:ext cx="3412322" cy="197061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66" y="1612511"/>
            <a:ext cx="2925551" cy="1361395"/>
          </a:xfrm>
          <a:prstGeom prst="rect">
            <a:avLst/>
          </a:prstGeom>
        </p:spPr>
      </p:pic>
      <p:sp>
        <p:nvSpPr>
          <p:cNvPr id="37" name="TextBox 38">
            <a:extLst>
              <a:ext uri="{FF2B5EF4-FFF2-40B4-BE49-F238E27FC236}">
                <a16:creationId xmlns:a16="http://schemas.microsoft.com/office/drawing/2014/main" id="{A1B9A67A-0ED2-8047-819A-A96186EF936D}"/>
              </a:ext>
            </a:extLst>
          </p:cNvPr>
          <p:cNvSpPr txBox="1"/>
          <p:nvPr/>
        </p:nvSpPr>
        <p:spPr>
          <a:xfrm>
            <a:off x="450246" y="1331164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</a:t>
            </a:r>
            <a:r>
              <a:rPr lang="en-US" altLang="zh-CN" sz="1600" dirty="0"/>
              <a:t>stimated</a:t>
            </a:r>
            <a:endParaRPr lang="en-US" sz="1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FF2949-A49E-3D46-8DF6-A4E6447570E3}"/>
              </a:ext>
            </a:extLst>
          </p:cNvPr>
          <p:cNvSpPr txBox="1"/>
          <p:nvPr/>
        </p:nvSpPr>
        <p:spPr>
          <a:xfrm>
            <a:off x="2018818" y="1337755"/>
            <a:ext cx="1377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Ground</a:t>
            </a:r>
            <a:r>
              <a:rPr lang="zh-CN" altLang="en-US" sz="1600" dirty="0"/>
              <a:t> </a:t>
            </a:r>
            <a:r>
              <a:rPr lang="en-US" altLang="zh-CN" sz="1600" dirty="0"/>
              <a:t>Truth</a:t>
            </a:r>
            <a:endParaRPr lang="en-US" sz="1600" dirty="0"/>
          </a:p>
        </p:txBody>
      </p:sp>
      <p:sp>
        <p:nvSpPr>
          <p:cNvPr id="39" name="矩形 38"/>
          <p:cNvSpPr/>
          <p:nvPr/>
        </p:nvSpPr>
        <p:spPr>
          <a:xfrm>
            <a:off x="364566" y="584327"/>
            <a:ext cx="1151179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dirty="0"/>
              <a:t>We further test the real-time estimation ability of </a:t>
            </a:r>
            <a:r>
              <a:rPr lang="en-US" altLang="zh-CN" dirty="0" err="1"/>
              <a:t>ThermGAN</a:t>
            </a:r>
            <a:r>
              <a:rPr lang="en-US" altLang="zh-CN" dirty="0"/>
              <a:t> by running it on a brand-new workload.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7200 samples were collected and </a:t>
            </a:r>
            <a:r>
              <a:rPr lang="en-US" altLang="zh-CN" dirty="0" err="1"/>
              <a:t>ThermGAN</a:t>
            </a:r>
            <a:r>
              <a:rPr lang="en-US" altLang="zh-CN" dirty="0"/>
              <a:t> yields an average RMSE of 0.83°C with a standard deviation of 0.52°C.</a:t>
            </a:r>
          </a:p>
        </p:txBody>
      </p:sp>
      <p:sp>
        <p:nvSpPr>
          <p:cNvPr id="42" name="椭圆 41"/>
          <p:cNvSpPr/>
          <p:nvPr/>
        </p:nvSpPr>
        <p:spPr>
          <a:xfrm>
            <a:off x="1748978" y="4795025"/>
            <a:ext cx="87045" cy="870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箭头连接符 43"/>
          <p:cNvCxnSpPr/>
          <p:nvPr/>
        </p:nvCxnSpPr>
        <p:spPr>
          <a:xfrm>
            <a:off x="1882140" y="4838700"/>
            <a:ext cx="208026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29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0006" y="61232"/>
            <a:ext cx="280946" cy="128525"/>
          </a:xfrm>
          <a:prstGeom prst="rect">
            <a:avLst/>
          </a:prstGeom>
        </p:spPr>
      </p:pic>
      <p:sp>
        <p:nvSpPr>
          <p:cNvPr id="30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380006" y="266520"/>
            <a:ext cx="9067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Real Case Study</a:t>
            </a:r>
          </a:p>
        </p:txBody>
      </p:sp>
    </p:spTree>
    <p:extLst>
      <p:ext uri="{BB962C8B-B14F-4D97-AF65-F5344CB8AC3E}">
        <p14:creationId xmlns:p14="http://schemas.microsoft.com/office/powerpoint/2010/main" val="1069492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55</Words>
  <Application>Microsoft Macintosh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Sheldon X Tan</dc:creator>
  <cp:lastModifiedBy>Sheldon X Tan</cp:lastModifiedBy>
  <cp:revision>1</cp:revision>
  <dcterms:created xsi:type="dcterms:W3CDTF">2024-12-30T02:40:53Z</dcterms:created>
  <dcterms:modified xsi:type="dcterms:W3CDTF">2024-12-30T03:22:16Z</dcterms:modified>
</cp:coreProperties>
</file>